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2268" y="-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9684-86AD-4317-B1AE-26FC994B41C0}" type="datetimeFigureOut">
              <a:rPr lang="es-ES" smtClean="0"/>
              <a:t>10/09/2012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8101B-96AA-480A-8C67-E9B0A7FA7E6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comillas.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una idea para la ciencia cop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7007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6858000" cy="8848903"/>
          </a:xfrm>
        </p:spPr>
        <p:txBody>
          <a:bodyPr>
            <a:normAutofit fontScale="25000" lnSpcReduction="20000"/>
          </a:bodyPr>
          <a:lstStyle/>
          <a:p>
            <a:r>
              <a:rPr lang="es-ES" b="1" u="sng" dirty="0"/>
              <a:t>II Concurso: </a:t>
            </a:r>
            <a:r>
              <a:rPr lang="es-ES" b="1" i="1" u="sng" dirty="0"/>
              <a:t>Una idea para la Ciencia</a:t>
            </a:r>
            <a:r>
              <a:rPr lang="es-ES" b="1" u="sng" dirty="0"/>
              <a:t> </a:t>
            </a:r>
            <a:endParaRPr lang="es-ES" b="1" dirty="0"/>
          </a:p>
          <a:p>
            <a:r>
              <a:rPr lang="es-ES" b="1" dirty="0"/>
              <a:t>Bases: </a:t>
            </a:r>
          </a:p>
          <a:p>
            <a:r>
              <a:rPr lang="es-ES" b="1" dirty="0"/>
              <a:t>1.- Convocatoria</a:t>
            </a:r>
            <a:endParaRPr lang="es-ES" dirty="0"/>
          </a:p>
          <a:p>
            <a:r>
              <a:rPr lang="es-ES" dirty="0"/>
              <a:t>Con motivo de la celebración de la XII Semana de la Ciencia de Madrid 2012, el Rector Magnífico de la Universidad Pontificia Comillas, a través del Vicerrectorado de Relaciones Internacionales y Servicios a la Comunidad Universitaria, convoca la II edición del Concurso </a:t>
            </a:r>
            <a:r>
              <a:rPr lang="es-ES" b="1" i="1" dirty="0"/>
              <a:t>Una idea para la Ciencia</a:t>
            </a:r>
            <a:r>
              <a:rPr lang="es-ES" i="1" dirty="0"/>
              <a:t>.</a:t>
            </a:r>
            <a:r>
              <a:rPr lang="es-ES" dirty="0"/>
              <a:t> </a:t>
            </a:r>
          </a:p>
          <a:p>
            <a:r>
              <a:rPr lang="es-ES" dirty="0"/>
              <a:t>Se trata de proponer una actividad innovadora, original o creativa en el ámbito de la Ciencia o la Tecnología, que sea susceptible de ser desarrollada en la Universidad durante la celebración de la XII Semana de la Ciencia de Madrid 2012 que tendrá lugar del 5 al 18 de noviembre.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2.- Finalidad </a:t>
            </a:r>
            <a:endParaRPr lang="es-ES" dirty="0"/>
          </a:p>
          <a:p>
            <a:r>
              <a:rPr lang="es-ES" dirty="0"/>
              <a:t>Promover el conocimiento de la Ciencia y la Tecnología, despertar la curiosidad de los alumnos sobre temas científicos y tecnológicos, que al mismo tiempo involucren a Centros, Instituciones, Empresas para que participen en las acciones de divulgación científica y tecnológica; hacer comprensible la relación entre la Ciencia y la vida cotidiana; hacer accesible al público no especializado el conocimiento de las diferentes disciplinas científicas y sensibilizar a la población sobre el papel fundamental de la investigación científica y de la tecnología en el desarrollo social. En definitiva, mostrar de forma sencilla la cara más amable de la Ciencia y la Tecnología y desarrollar en los alumnos la habilidad de trabajo en equipo, la resolución de problemas, estimular sus capacidades de innovación y creatividad con el único afán de que el conocimiento generado revierta en la sociedad.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3.- Participación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Podrán participar todos los alumnos y grupos de alumnos de entre 3 y 6 componentes que cursen grado y postgrado en la Universidad Pontificia Comillas. Se valorará positivamente la composición </a:t>
            </a:r>
            <a:r>
              <a:rPr lang="es-ES" dirty="0" err="1"/>
              <a:t>interfacultativa</a:t>
            </a:r>
            <a:r>
              <a:rPr lang="es-ES" dirty="0"/>
              <a:t> e interdisciplinar de los grupos.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4.- Tema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Cada actividad deberá encuadrarse en una de estas seis áreas temáticas: </a:t>
            </a:r>
          </a:p>
          <a:p>
            <a:pPr lvl="0"/>
            <a:r>
              <a:rPr lang="es-ES" b="1" i="1" dirty="0"/>
              <a:t>La ciudad del mañana, patrimonio y ciudadanía: </a:t>
            </a:r>
            <a:r>
              <a:rPr lang="es-ES" i="1" dirty="0"/>
              <a:t>inmigración, movilidad, discapacidades, derecho, diversidad cultural,…</a:t>
            </a:r>
            <a:endParaRPr lang="es-ES" dirty="0"/>
          </a:p>
          <a:p>
            <a:pPr lvl="0"/>
            <a:r>
              <a:rPr lang="es-ES" b="1" i="1" dirty="0"/>
              <a:t>Calidad de vida, salud y alimentación: </a:t>
            </a:r>
            <a:r>
              <a:rPr lang="es-ES" i="1" dirty="0"/>
              <a:t>bienestar, servicios sociales, salud pública, bioética,…</a:t>
            </a:r>
            <a:endParaRPr lang="es-ES" dirty="0"/>
          </a:p>
          <a:p>
            <a:pPr lvl="0"/>
            <a:r>
              <a:rPr lang="es-ES" b="1" i="1" dirty="0"/>
              <a:t>Energía, medioambiente y desarrollo sostenible: </a:t>
            </a:r>
            <a:r>
              <a:rPr lang="es-ES" i="1" dirty="0"/>
              <a:t>energías renovables, sostenibles, biodiversidad, medioambiente, biocombustibles,…</a:t>
            </a:r>
            <a:endParaRPr lang="es-ES" dirty="0"/>
          </a:p>
          <a:p>
            <a:pPr lvl="0"/>
            <a:r>
              <a:rPr lang="es-ES" b="1" i="1" dirty="0"/>
              <a:t>Espacio, territorio y transporte</a:t>
            </a:r>
            <a:r>
              <a:rPr lang="es-ES" dirty="0"/>
              <a:t>: astronomía, astrofísica, transporte terrestre, aéreo,…</a:t>
            </a:r>
          </a:p>
          <a:p>
            <a:pPr lvl="0"/>
            <a:r>
              <a:rPr lang="es-ES" b="1" i="1" dirty="0"/>
              <a:t>Sociedad de la información y comunicaciones, bases del conocimiento: </a:t>
            </a:r>
            <a:r>
              <a:rPr lang="es-ES" i="1" dirty="0"/>
              <a:t>infraestructuras de comunicación, internet, telecomunicaciones,…</a:t>
            </a:r>
            <a:r>
              <a:rPr lang="es-ES" b="1" i="1" dirty="0"/>
              <a:t> </a:t>
            </a:r>
            <a:endParaRPr lang="es-ES" dirty="0"/>
          </a:p>
          <a:p>
            <a:pPr lvl="0"/>
            <a:r>
              <a:rPr lang="es-ES" b="1" i="1" dirty="0"/>
              <a:t>Comprender y mejorar el mundo,</a:t>
            </a:r>
            <a:r>
              <a:rPr lang="es-ES" dirty="0"/>
              <a:t> lema de la XII Semana de la Ciencia de Madrid, en la celebración del Año Nacional de la Neurociencia y el Año Internacional de la Energía Sostenible para todos de Naciones Unidas.</a:t>
            </a:r>
          </a:p>
          <a:p>
            <a:r>
              <a:rPr lang="es-ES" dirty="0"/>
              <a:t>	</a:t>
            </a:r>
          </a:p>
          <a:p>
            <a:r>
              <a:rPr lang="es-ES" b="1" dirty="0"/>
              <a:t>5.- Propuestas y formatos</a:t>
            </a:r>
            <a:endParaRPr lang="es-ES" dirty="0"/>
          </a:p>
          <a:p>
            <a:r>
              <a:rPr lang="es-ES" dirty="0"/>
              <a:t>Los participantes podrán hacer propuestas que se ajusten a distintos formatos o modalidades: </a:t>
            </a:r>
          </a:p>
          <a:p>
            <a:pPr lvl="0"/>
            <a:r>
              <a:rPr lang="es-ES" dirty="0"/>
              <a:t>Jornadas de puertas abiertas y visitas guiadas </a:t>
            </a:r>
          </a:p>
          <a:p>
            <a:pPr lvl="0"/>
            <a:r>
              <a:rPr lang="es-ES" dirty="0"/>
              <a:t>Cursos y talleres </a:t>
            </a:r>
          </a:p>
          <a:p>
            <a:pPr lvl="0"/>
            <a:r>
              <a:rPr lang="es-ES" dirty="0"/>
              <a:t>Itinerarios didácticos y excursiones </a:t>
            </a:r>
          </a:p>
          <a:p>
            <a:pPr lvl="0"/>
            <a:r>
              <a:rPr lang="es-ES" dirty="0"/>
              <a:t>Mesas redondas y conferencias </a:t>
            </a:r>
          </a:p>
          <a:p>
            <a:pPr lvl="0"/>
            <a:r>
              <a:rPr lang="es-ES" dirty="0"/>
              <a:t>Debates</a:t>
            </a:r>
          </a:p>
          <a:p>
            <a:pPr lvl="0"/>
            <a:r>
              <a:rPr lang="es-ES" dirty="0"/>
              <a:t>Exposiciones, otros…</a:t>
            </a:r>
          </a:p>
          <a:p>
            <a:r>
              <a:rPr lang="es-ES" dirty="0"/>
              <a:t> </a:t>
            </a:r>
          </a:p>
          <a:p>
            <a:r>
              <a:rPr lang="es-ES" dirty="0"/>
              <a:t>La dotación presupuestaria aportada por la Universidad para la realización del proyecto será de hasta 400 euros.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6.- Presentación de Trabajos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Las propuestas serán recogidas en un informe o dossier, en soporte papel o electrónico con una ocupación máxima de 10 folios, escritos a doble espacio por una sola cara y sin grapar. </a:t>
            </a:r>
          </a:p>
          <a:p>
            <a:r>
              <a:rPr lang="es-ES" dirty="0"/>
              <a:t>En él se dará cuenta de una idea original de divulgación científica y la forma de llevarla a cabo en  el contexto de las actividades de la Semana de la Ciencia en la Universidad Pontificia Comillas. </a:t>
            </a:r>
          </a:p>
          <a:p>
            <a:r>
              <a:rPr lang="es-ES" dirty="0"/>
              <a:t>Deberán reflejarse las necesidades materiales, organizativas, de comunicación y también los nombres de expertos o investigadores que deban concurrir necesariamente para la celebración de dicha actividad.</a:t>
            </a:r>
          </a:p>
          <a:p>
            <a:r>
              <a:rPr lang="es-ES" dirty="0"/>
              <a:t>El informe contendrá todos aquellos aspectos que los autores consideren relevantes para el desarrollo de la actividad, así como la posibilidad o forma de financiarla.</a:t>
            </a:r>
          </a:p>
          <a:p>
            <a:r>
              <a:rPr lang="es-ES" dirty="0"/>
              <a:t>Cada participante o grupo podrá presentar uno o varios trabajos y cada uno de ellos tendrá un título. Debajo del título aparecerá un lema o seudónimo y no tendrá firma. </a:t>
            </a:r>
          </a:p>
          <a:p>
            <a:r>
              <a:rPr lang="es-ES" dirty="0"/>
              <a:t>En un sobre aparte y cerrado se hará constar el título y el lema o seudónimo del trabajo. Así mismo se incluirá en el interior de dicho sobre una ficha en la que figuren los siguientes datos: título del trabajo, lema o seudónimo, nombre y apellidos del autor o autores, dirección, teléfono, correo electrónico y una referencia al curso y Centro donde está matriculado el alumno o alumnos responsables .</a:t>
            </a:r>
            <a:r>
              <a:rPr lang="es-ES" b="1" dirty="0"/>
              <a:t>	</a:t>
            </a:r>
            <a:endParaRPr lang="es-ES" dirty="0"/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7.- Premios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El Jurado fallará un premio de 600 euros y 2 accésit de 400 euros. El Jurado podrá otorgar las Menciones de Honor.</a:t>
            </a:r>
          </a:p>
          <a:p>
            <a:r>
              <a:rPr lang="es-ES" dirty="0"/>
              <a:t>Así mismo formará parte del premio su programación y realización dentro del elenco de actividades de la XII Semana de la Ciencia de Madrid de la Universidad Pontificia Comillas.</a:t>
            </a:r>
          </a:p>
          <a:p>
            <a:r>
              <a:rPr lang="es-ES" dirty="0"/>
              <a:t>Los premios quedarán sometidos a las retenciones fiscales conforme a la legislación fiscal vigente.</a:t>
            </a:r>
          </a:p>
          <a:p>
            <a:r>
              <a:rPr lang="es-ES" dirty="0"/>
              <a:t>Los premios podrán quedar desiertos.</a:t>
            </a:r>
          </a:p>
          <a:p>
            <a:r>
              <a:rPr lang="es-ES" b="1" dirty="0"/>
              <a:t>	</a:t>
            </a:r>
            <a:endParaRPr lang="es-ES" dirty="0"/>
          </a:p>
          <a:p>
            <a:r>
              <a:rPr lang="es-ES" b="1" dirty="0"/>
              <a:t>8.- Lugar y plazos de presentación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Los trabajos deberán presentarse personalmente en la Unidad de Actividades Culturales, Sede de Alberto Aguilera, 23 (4ª planta del Ala Oeste, Despacho 422) o en la Sede de </a:t>
            </a:r>
            <a:r>
              <a:rPr lang="es-ES" dirty="0" err="1"/>
              <a:t>Cantoblanco</a:t>
            </a:r>
            <a:r>
              <a:rPr lang="es-ES" dirty="0"/>
              <a:t> (Despacho de Servicios) o en los Servicios de Información de cada sede para que sean remitidos a la dirección anteriormente expuesta. </a:t>
            </a:r>
          </a:p>
          <a:p>
            <a:r>
              <a:rPr lang="es-ES" dirty="0"/>
              <a:t>En el sobre que contenga los trabajos, figurará exclusivamente: </a:t>
            </a:r>
          </a:p>
          <a:p>
            <a:r>
              <a:rPr lang="es-ES" dirty="0"/>
              <a:t>II Concurso </a:t>
            </a:r>
            <a:r>
              <a:rPr lang="es-ES" b="1" i="1" dirty="0"/>
              <a:t>Una idea para la Ciencia</a:t>
            </a:r>
            <a:r>
              <a:rPr lang="es-ES" dirty="0"/>
              <a:t> y su título o lema </a:t>
            </a:r>
          </a:p>
          <a:p>
            <a:r>
              <a:rPr lang="es-ES" dirty="0"/>
              <a:t>El plazo de entrega de los trabajos se inicia el día de la publicación de estas bases y finaliza el día 18 de junio de 2012.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9.- Jurado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Las ideas presentadas serán valoradas por un Jurado compuesto por el Vicerrector de Relaciones Internacionales y Servicios a la Comunidad Universitaria, la Directora de la Unidad de Actividades Culturales, Seminarios y Jornadas, la Coordinadora General de la Semana de la Ciencia y los Coordinadores académicos que componen el Grupo de trabajo de la Semana de la Ciencia. A la hora de seleccionar la propuesta ganadora, el Jurado tendrá en cuenta varios criterios como la calidad, la viabilidad técnica y económica y la originalidad. El Jurado es soberano en sus deliberaciones. Su fallo es inapelable.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10.- Fallo del concurso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El fallo del concurso se hará público a través de la página web </a:t>
            </a:r>
            <a:r>
              <a:rPr lang="es-ES" u="sng" dirty="0">
                <a:hlinkClick r:id="rId2"/>
              </a:rPr>
              <a:t>www.upcomillas.es</a:t>
            </a:r>
            <a:r>
              <a:rPr lang="es-ES" dirty="0"/>
              <a:t>, </a:t>
            </a:r>
            <a:r>
              <a:rPr lang="es-ES" dirty="0" err="1"/>
              <a:t>cartelería</a:t>
            </a:r>
            <a:r>
              <a:rPr lang="es-ES" dirty="0"/>
              <a:t> y correo electrónico y también se dará a conocer personalmente a los ganadores.</a:t>
            </a:r>
          </a:p>
          <a:p>
            <a:r>
              <a:rPr lang="es-ES" b="1" dirty="0"/>
              <a:t> </a:t>
            </a:r>
            <a:endParaRPr lang="es-ES" dirty="0"/>
          </a:p>
          <a:p>
            <a:r>
              <a:rPr lang="es-ES" b="1" dirty="0"/>
              <a:t>11.- Aceptación de las bases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Se entiende que el mero hecho de la participación en el concurso implica, por parte de cada participante, la total aceptación de las presentes bases.</a:t>
            </a:r>
          </a:p>
          <a:p>
            <a:r>
              <a:rPr lang="es-ES" dirty="0"/>
              <a:t> 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n" ma:contentTypeID="0x0101020066E2A0C8BCA5DF4CA2E35E0749E0D4E2" ma:contentTypeVersion="3" ma:contentTypeDescription="Cargar una imagen o una foto." ma:contentTypeScope="" ma:versionID="d54d8e457fa6c94a2d42940a2169ca4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fe3b38ae518e86270fbb95a06bbd0f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_ModerationComments" minOccurs="0"/>
                <xsd:element ref="ns1:File_x0020_Type" minOccurs="0"/>
                <xsd:element ref="ns1:HTML_x0020_File_x0020_Type" minOccurs="0"/>
                <xsd:element ref="ns1:_SourceUrl" minOccurs="0"/>
                <xsd:element ref="ns1:_SharedFileIndex" minOccurs="0"/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1:ContentTypeId" minOccurs="0"/>
                <xsd:element ref="ns1:ID" minOccurs="0"/>
                <xsd:element ref="ns1:Author" minOccurs="0"/>
                <xsd:element ref="ns1:Editor" minOccurs="0"/>
                <xsd:element ref="ns1:_HasCopyDestinations" minOccurs="0"/>
                <xsd:element ref="ns1:_CopySource" minOccurs="0"/>
                <xsd:element ref="ns1:_ModerationStatus" minOccurs="0"/>
                <xsd:element ref="ns1:FileRef" minOccurs="0"/>
                <xsd:element ref="ns1:FileDirRef" minOccurs="0"/>
                <xsd:element ref="ns1:Last_x0020_Modified" minOccurs="0"/>
                <xsd:element ref="ns1:Created_x0020_Date" minOccurs="0"/>
                <xsd:element ref="ns1:File_x0020_Size" minOccurs="0"/>
                <xsd:element ref="ns1:FSObjType" minOccurs="0"/>
                <xsd:element ref="ns1:SortBehavior" minOccurs="0"/>
                <xsd:element ref="ns1:CheckedOutUserId" minOccurs="0"/>
                <xsd:element ref="ns1:IsCheckedoutToLocal" minOccurs="0"/>
                <xsd:element ref="ns1:CheckoutUser" minOccurs="0"/>
                <xsd:element ref="ns1:UniqueId" minOccurs="0"/>
                <xsd:element ref="ns1:SyncClientId" minOccurs="0"/>
                <xsd:element ref="ns1:ProgId" minOccurs="0"/>
                <xsd:element ref="ns1:ScopeId" minOccurs="0"/>
                <xsd:element ref="ns1:VirusStatus" minOccurs="0"/>
                <xsd:element ref="ns1:CheckedOutTitle" minOccurs="0"/>
                <xsd:element ref="ns1:_CheckinComment" minOccurs="0"/>
                <xsd:element ref="ns1:MetaInfo" minOccurs="0"/>
                <xsd:element ref="ns1:_Level" minOccurs="0"/>
                <xsd:element ref="ns1:_IsCurrentVersion" minOccurs="0"/>
                <xsd:element ref="ns1:ItemChildCount" minOccurs="0"/>
                <xsd:element ref="ns1:FolderChildCount" minOccurs="0"/>
                <xsd:element ref="ns1:owshiddenversion" minOccurs="0"/>
                <xsd:element ref="ns1:_UIVersion" minOccurs="0"/>
                <xsd:element ref="ns1:_UIVersionString" minOccurs="0"/>
                <xsd:element ref="ns1:InstanceID" minOccurs="0"/>
                <xsd:element ref="ns1:Order" minOccurs="0"/>
                <xsd:element ref="ns1:GUID" minOccurs="0"/>
                <xsd:element ref="ns1:WorkflowVersion" minOccurs="0"/>
                <xsd:element ref="ns1:WorkflowInstanceID" minOccurs="0"/>
                <xsd:element ref="ns1:ParentVersionString" minOccurs="0"/>
                <xsd:element ref="ns1:ParentLeafName" minOccurs="0"/>
                <xsd:element ref="ns1:DocConcurrencyNumber" minOccurs="0"/>
                <xsd:element ref="ns1:ThumbnailExists" minOccurs="0"/>
                <xsd:element ref="ns1:PreviewExists" minOccurs="0"/>
                <xsd:element ref="ns1:AlternateThumbnail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ModerationComments" ma:index="0" nillable="true" ma:displayName="Comentarios del aprobador" ma:hidden="true" ma:internalName="_ModerationComments" ma:readOnly="true">
      <xsd:simpleType>
        <xsd:restriction base="dms:Note"/>
      </xsd:simpleType>
    </xsd:element>
    <xsd:element name="File_x0020_Type" ma:index="4" nillable="true" ma:displayName="Tipo de archivo" ma:hidden="true" ma:internalName="File_x0020_Type" ma:readOnly="true">
      <xsd:simpleType>
        <xsd:restriction base="dms:Text"/>
      </xsd:simpleType>
    </xsd:element>
    <xsd:element name="HTML_x0020_File_x0020_Type" ma:index="5" nillable="true" ma:displayName="Tipo de archivo HTML" ma:hidden="true" ma:internalName="HTML_x0020_File_x0020_Type" ma:readOnly="true">
      <xsd:simpleType>
        <xsd:restriction base="dms:Text"/>
      </xsd:simpleType>
    </xsd:element>
    <xsd:element name="_SourceUrl" ma:index="6" nillable="true" ma:displayName="Dirección URL de origen" ma:hidden="true" ma:internalName="_SourceUrl">
      <xsd:simpleType>
        <xsd:restriction base="dms:Text"/>
      </xsd:simpleType>
    </xsd:element>
    <xsd:element name="_SharedFileIndex" ma:index="7" nillable="true" ma:displayName="Índice de archivos compartidos" ma:hidden="true" ma:internalName="_SharedFileIndex">
      <xsd:simpleType>
        <xsd:restriction base="dms:Text"/>
      </xsd:simpleType>
    </xsd:element>
    <xsd:element name="ImageWidth" ma:index="11" nillable="true" ma:displayName="Ancho de la imagen" ma:internalName="ImageWidth" ma:readOnly="true">
      <xsd:simpleType>
        <xsd:restriction base="dms:Unknown"/>
      </xsd:simpleType>
    </xsd:element>
    <xsd:element name="ImageHeight" ma:index="12" nillable="true" ma:displayName="Alto de la imagen" ma:internalName="ImageHeight" ma:readOnly="true">
      <xsd:simpleType>
        <xsd:restriction base="dms:Unknown"/>
      </xsd:simpleType>
    </xsd:element>
    <xsd:element name="ImageCreateDate" ma:index="13" nillable="true" ma:displayName="Fecha en que fue tomada la imagen" ma:format="DateTime" ma:hidden="true" ma:internalName="ImageCreateDate">
      <xsd:simpleType>
        <xsd:restriction base="dms:DateTime"/>
      </xsd:simpleType>
    </xsd:element>
    <xsd:element name="Description" ma:index="14" nillable="true" ma:displayName="Descripción" ma:description="Se usará como texto alternativo para la imagen." ma:hidden="true" ma:internalName="Description">
      <xsd:simpleType>
        <xsd:restriction base="dms:Note">
          <xsd:maxLength value="255"/>
        </xsd:restriction>
      </xsd:simpleType>
    </xsd:element>
    <xsd:element name="ContentTypeId" ma:index="16" nillable="true" ma:displayName="Id. de tipos de contenido" ma:hidden="true" ma:internalName="ContentTypeId" ma:readOnly="true">
      <xsd:simpleType>
        <xsd:restriction base="dms:Unknown"/>
      </xsd:simpleType>
    </xsd:element>
    <xsd:element name="ID" ma:index="18" nillable="true" ma:displayName="ID" ma:internalName="ID" ma:readOnly="true">
      <xsd:simpleType>
        <xsd:restriction base="dms:Unknown"/>
      </xsd:simpleType>
    </xsd:element>
    <xsd:element name="Author" ma:index="21" nillable="true" ma:displayName="Creado por" ma:list="UserInfo" ma:internalName="Auth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" ma:index="23" nillable="true" ma:displayName="Modificado por" ma:list="UserInfo" ma:internalName="Edit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HasCopyDestinations" ma:index="24" nillable="true" ma:displayName="Tiene destinos de copia" ma:hidden="true" ma:internalName="_HasCopyDestinations" ma:readOnly="true">
      <xsd:simpleType>
        <xsd:restriction base="dms:Boolean"/>
      </xsd:simpleType>
    </xsd:element>
    <xsd:element name="_CopySource" ma:index="25" nillable="true" ma:displayName="Copiar origen" ma:internalName="_CopySource" ma:readOnly="true">
      <xsd:simpleType>
        <xsd:restriction base="dms:Text"/>
      </xsd:simpleType>
    </xsd:element>
    <xsd:element name="_ModerationStatus" ma:index="26" nillable="true" ma:displayName="Estado de aprobación" ma:default="0" ma:hidden="true" ma:internalName="_ModerationStatus" ma:readOnly="true">
      <xsd:simpleType>
        <xsd:restriction base="dms:Unknown"/>
      </xsd:simpleType>
    </xsd:element>
    <xsd:element name="FileRef" ma:index="27" nillable="true" ma:displayName="Dirección URL" ma:hidden="true" ma:list="Docs" ma:internalName="FileRef" ma:readOnly="true" ma:showField="FullUrl">
      <xsd:simpleType>
        <xsd:restriction base="dms:Lookup"/>
      </xsd:simpleType>
    </xsd:element>
    <xsd:element name="FileDirRef" ma:index="28" nillable="true" ma:displayName="Ruta de acceso" ma:hidden="true" ma:list="Docs" ma:internalName="FileDirRef" ma:readOnly="true" ma:showField="DirName">
      <xsd:simpleType>
        <xsd:restriction base="dms:Lookup"/>
      </xsd:simpleType>
    </xsd:element>
    <xsd:element name="Last_x0020_Modified" ma:index="29" nillable="true" ma:displayName="Modificado" ma:format="TRUE" ma:hidden="true" ma:list="Docs" ma:internalName="Last_x0020_Modified" ma:readOnly="true" ma:showField="TimeLastModified">
      <xsd:simpleType>
        <xsd:restriction base="dms:Lookup"/>
      </xsd:simpleType>
    </xsd:element>
    <xsd:element name="Created_x0020_Date" ma:index="30" nillable="true" ma:displayName="Creado" ma:format="TRUE" ma:hidden="true" ma:list="Docs" ma:internalName="Created_x0020_Date" ma:readOnly="true" ma:showField="TimeCreated">
      <xsd:simpleType>
        <xsd:restriction base="dms:Lookup"/>
      </xsd:simpleType>
    </xsd:element>
    <xsd:element name="File_x0020_Size" ma:index="31" nillable="true" ma:displayName="Tamaño de archivo" ma:format="TRUE" ma:hidden="true" ma:list="Docs" ma:internalName="File_x0020_Size" ma:readOnly="true" ma:showField="SizeInKB">
      <xsd:simpleType>
        <xsd:restriction base="dms:Lookup"/>
      </xsd:simpleType>
    </xsd:element>
    <xsd:element name="FSObjType" ma:index="32" nillable="true" ma:displayName="Tipo de elemento" ma:hidden="true" ma:list="Docs" ma:internalName="FSObjType" ma:readOnly="true" ma:showField="FSType">
      <xsd:simpleType>
        <xsd:restriction base="dms:Lookup"/>
      </xsd:simpleType>
    </xsd:element>
    <xsd:element name="SortBehavior" ma:index="33" nillable="true" ma:displayName="Tipo de ordenación" ma:hidden="true" ma:list="Docs" ma:internalName="SortBehavior" ma:readOnly="true" ma:showField="SortBehavior">
      <xsd:simpleType>
        <xsd:restriction base="dms:Lookup"/>
      </xsd:simpleType>
    </xsd:element>
    <xsd:element name="CheckedOutUserId" ma:index="35" nillable="true" ma:displayName="Id. del usuario que tiene desprotegido el elemento" ma:hidden="true" ma:list="Docs" ma:internalName="CheckedOutUserId" ma:readOnly="true" ma:showField="CheckoutUserId">
      <xsd:simpleType>
        <xsd:restriction base="dms:Lookup"/>
      </xsd:simpleType>
    </xsd:element>
    <xsd:element name="IsCheckedoutToLocal" ma:index="36" nillable="true" ma:displayName="Está desprotegido en local" ma:hidden="true" ma:list="Docs" ma:internalName="IsCheckedoutToLocal" ma:readOnly="true" ma:showField="IsCheckoutToLocal">
      <xsd:simpleType>
        <xsd:restriction base="dms:Lookup"/>
      </xsd:simpleType>
    </xsd:element>
    <xsd:element name="CheckoutUser" ma:index="37" nillable="true" ma:displayName="Desprotegido para" ma:list="UserInfo" ma:internalName="CheckoutUse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UniqueId" ma:index="38" nillable="true" ma:displayName="Id. único" ma:hidden="true" ma:list="Docs" ma:internalName="UniqueId" ma:readOnly="true" ma:showField="UniqueId">
      <xsd:simpleType>
        <xsd:restriction base="dms:Lookup"/>
      </xsd:simpleType>
    </xsd:element>
    <xsd:element name="SyncClientId" ma:index="39" nillable="true" ma:displayName="Identificador del cliente" ma:hidden="true" ma:list="Docs" ma:internalName="SyncClientId" ma:readOnly="true" ma:showField="SyncClientId">
      <xsd:simpleType>
        <xsd:restriction base="dms:Lookup"/>
      </xsd:simpleType>
    </xsd:element>
    <xsd:element name="ProgId" ma:index="40" nillable="true" ma:displayName="ProgId" ma:hidden="true" ma:list="Docs" ma:internalName="ProgId" ma:readOnly="true" ma:showField="ProgId">
      <xsd:simpleType>
        <xsd:restriction base="dms:Lookup"/>
      </xsd:simpleType>
    </xsd:element>
    <xsd:element name="ScopeId" ma:index="41" nillable="true" ma:displayName="ScopeId" ma:hidden="true" ma:list="Docs" ma:internalName="ScopeId" ma:readOnly="true" ma:showField="ScopeId">
      <xsd:simpleType>
        <xsd:restriction base="dms:Lookup"/>
      </xsd:simpleType>
    </xsd:element>
    <xsd:element name="VirusStatus" ma:index="42" nillable="true" ma:displayName="Estado del virus" ma:format="TRUE" ma:hidden="true" ma:list="Docs" ma:internalName="VirusStatus" ma:readOnly="true" ma:showField="Size">
      <xsd:simpleType>
        <xsd:restriction base="dms:Lookup"/>
      </xsd:simpleType>
    </xsd:element>
    <xsd:element name="CheckedOutTitle" ma:index="43" nillable="true" ma:displayName="Desprotegido para" ma:format="TRUE" ma:hidden="true" ma:list="Docs" ma:internalName="CheckedOutTitle" ma:readOnly="true" ma:showField="CheckedOutTitle">
      <xsd:simpleType>
        <xsd:restriction base="dms:Lookup"/>
      </xsd:simpleType>
    </xsd:element>
    <xsd:element name="_CheckinComment" ma:index="44" nillable="true" ma:displayName="Comentario de protección" ma:format="TRUE" ma:list="Docs" ma:internalName="_CheckinComment" ma:readOnly="true" ma:showField="CheckinComment">
      <xsd:simpleType>
        <xsd:restriction base="dms:Lookup"/>
      </xsd:simpleType>
    </xsd:element>
    <xsd:element name="MetaInfo" ma:index="57" nillable="true" ma:displayName="Contenedor de propiedades" ma:hidden="true" ma:list="Docs" ma:internalName="MetaInfo" ma:showField="MetaInfo">
      <xsd:simpleType>
        <xsd:restriction base="dms:Lookup"/>
      </xsd:simpleType>
    </xsd:element>
    <xsd:element name="_Level" ma:index="58" nillable="true" ma:displayName="Nivel" ma:hidden="true" ma:internalName="_Level" ma:readOnly="true">
      <xsd:simpleType>
        <xsd:restriction base="dms:Unknown"/>
      </xsd:simpleType>
    </xsd:element>
    <xsd:element name="_IsCurrentVersion" ma:index="59" nillable="true" ma:displayName="es la versión actual" ma:hidden="true" ma:internalName="_IsCurrentVersion" ma:readOnly="true">
      <xsd:simpleType>
        <xsd:restriction base="dms:Boolean"/>
      </xsd:simpleType>
    </xsd:element>
    <xsd:element name="ItemChildCount" ma:index="60" nillable="true" ma:displayName="Número secundario de elemento" ma:hidden="true" ma:list="Docs" ma:internalName="ItemChildCount" ma:readOnly="true" ma:showField="ItemChildCount">
      <xsd:simpleType>
        <xsd:restriction base="dms:Lookup"/>
      </xsd:simpleType>
    </xsd:element>
    <xsd:element name="FolderChildCount" ma:index="61" nillable="true" ma:displayName="Recuento secundario de carpetas" ma:hidden="true" ma:list="Docs" ma:internalName="FolderChildCount" ma:readOnly="true" ma:showField="FolderChildCount">
      <xsd:simpleType>
        <xsd:restriction base="dms:Lookup"/>
      </xsd:simpleType>
    </xsd:element>
    <xsd:element name="owshiddenversion" ma:index="65" nillable="true" ma:displayName="owshiddenversion" ma:hidden="true" ma:internalName="owshiddenversion" ma:readOnly="true">
      <xsd:simpleType>
        <xsd:restriction base="dms:Unknown"/>
      </xsd:simpleType>
    </xsd:element>
    <xsd:element name="_UIVersion" ma:index="66" nillable="true" ma:displayName="Versión de IU" ma:hidden="true" ma:internalName="_UIVersion" ma:readOnly="true">
      <xsd:simpleType>
        <xsd:restriction base="dms:Unknown"/>
      </xsd:simpleType>
    </xsd:element>
    <xsd:element name="_UIVersionString" ma:index="67" nillable="true" ma:displayName="Versión" ma:internalName="_UIVersionString" ma:readOnly="true">
      <xsd:simpleType>
        <xsd:restriction base="dms:Text"/>
      </xsd:simpleType>
    </xsd:element>
    <xsd:element name="InstanceID" ma:index="68" nillable="true" ma:displayName="Id. de instancia" ma:hidden="true" ma:internalName="InstanceID" ma:readOnly="true">
      <xsd:simpleType>
        <xsd:restriction base="dms:Unknown"/>
      </xsd:simpleType>
    </xsd:element>
    <xsd:element name="Order" ma:index="69" nillable="true" ma:displayName="Orden" ma:hidden="true" ma:internalName="Order">
      <xsd:simpleType>
        <xsd:restriction base="dms:Number"/>
      </xsd:simpleType>
    </xsd:element>
    <xsd:element name="GUID" ma:index="70" nillable="true" ma:displayName="GUID" ma:hidden="true" ma:internalName="GUID" ma:readOnly="true">
      <xsd:simpleType>
        <xsd:restriction base="dms:Unknown"/>
      </xsd:simpleType>
    </xsd:element>
    <xsd:element name="WorkflowVersion" ma:index="71" nillable="true" ma:displayName="Versión del flujo de trabajo" ma:hidden="true" ma:internalName="WorkflowVersion" ma:readOnly="true">
      <xsd:simpleType>
        <xsd:restriction base="dms:Unknown"/>
      </xsd:simpleType>
    </xsd:element>
    <xsd:element name="WorkflowInstanceID" ma:index="72" nillable="true" ma:displayName="Id. de instancia de flujo de trabajo" ma:hidden="true" ma:internalName="WorkflowInstanceID" ma:readOnly="true">
      <xsd:simpleType>
        <xsd:restriction base="dms:Unknown"/>
      </xsd:simpleType>
    </xsd:element>
    <xsd:element name="ParentVersionString" ma:index="73" nillable="true" ma:displayName="Versión del origen (documento convertido)" ma:hidden="true" ma:list="Docs" ma:internalName="ParentVersionString" ma:readOnly="true" ma:showField="ParentVersionString">
      <xsd:simpleType>
        <xsd:restriction base="dms:Lookup"/>
      </xsd:simpleType>
    </xsd:element>
    <xsd:element name="ParentLeafName" ma:index="74" nillable="true" ma:displayName="Nombre del origen (documento convertido)" ma:hidden="true" ma:list="Docs" ma:internalName="ParentLeafName" ma:readOnly="true" ma:showField="ParentLeafName">
      <xsd:simpleType>
        <xsd:restriction base="dms:Lookup"/>
      </xsd:simpleType>
    </xsd:element>
    <xsd:element name="DocConcurrencyNumber" ma:index="75" nillable="true" ma:displayName="Número de simultaneidad del documento" ma:hidden="true" ma:list="Docs" ma:internalName="DocConcurrencyNumber" ma:readOnly="true" ma:showField="DocConcurrencyNumber">
      <xsd:simpleType>
        <xsd:restriction base="dms:Lookup"/>
      </xsd:simpleType>
    </xsd:element>
    <xsd:element name="ThumbnailExists" ma:index="76" nillable="true" ma:displayName="La miniatura ya existe" ma:default="FALSE" ma:hidden="true" ma:internalName="ThumbnailExists" ma:readOnly="true">
      <xsd:simpleType>
        <xsd:restriction base="dms:Boolean"/>
      </xsd:simpleType>
    </xsd:element>
    <xsd:element name="PreviewExists" ma:index="77" nillable="true" ma:displayName="La vista previa ya existe" ma:default="FALSE" ma:hidden="true" ma:internalName="PreviewExists" ma:readOnly="true">
      <xsd:simpleType>
        <xsd:restriction base="dms:Boolean"/>
      </xsd:simpleType>
    </xsd:element>
    <xsd:element name="AlternateThumbnailUrl" ma:index="78" nillable="true" ma:displayName="Vista previa de la dirección URL de la imagen" ma:format="Image" ma:hidden="tru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Tipo de contenido"/>
        <xsd:element ref="dc:title" minOccurs="0" maxOccurs="1" ma:index="10" ma:displayName="Título"/>
        <xsd:element ref="dc:subject" minOccurs="0" maxOccurs="1"/>
        <xsd:element ref="dc:description" minOccurs="0" maxOccurs="1"/>
        <xsd:element name="keywords" minOccurs="0" maxOccurs="1" type="xsd:string" ma:index="15" ma:displayName="Palabras clave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entTypeId xmlns="http://schemas.microsoft.com/sharepoint/v3">0x0101020066E2A0C8BCA5DF4CA2E35E0749E0D4E2</ContentTypeId>
    <AlternateThumbnailUrl xmlns="http://schemas.microsoft.com/sharepoint/v3">
      <Url xsi:nil="true"/>
      <Description xsi:nil="true"/>
    </AlternateThumbnailUrl>
    <_SourceUrl xmlns="http://schemas.microsoft.com/sharepoint/v3" xsi:nil="true"/>
    <ImageCreateDate xmlns="http://schemas.microsoft.com/sharepoint/v3" xsi:nil="true"/>
    <Order xmlns="http://schemas.microsoft.com/sharepoint/v3" xsi:nil="true"/>
    <_SharedFileIndex xmlns="http://schemas.microsoft.com/sharepoint/v3" xsi:nil="true"/>
    <Description xmlns="http://schemas.microsoft.com/sharepoint/v3" xsi:nil="true"/>
    <MetaInfo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402EE1B-9EA2-4E9D-B207-5E2127C4F180}"/>
</file>

<file path=customXml/itemProps2.xml><?xml version="1.0" encoding="utf-8"?>
<ds:datastoreItem xmlns:ds="http://schemas.openxmlformats.org/officeDocument/2006/customXml" ds:itemID="{B4ED4B23-994A-4467-AAF2-A21E9F331EAA}"/>
</file>

<file path=customXml/itemProps3.xml><?xml version="1.0" encoding="utf-8"?>
<ds:datastoreItem xmlns:ds="http://schemas.openxmlformats.org/officeDocument/2006/customXml" ds:itemID="{FCA62BD2-F21E-496B-A3F9-40B436E594E9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117</Words>
  <Application>Microsoft Office PowerPoint</Application>
  <PresentationFormat>A4 (210 x 297 mm)</PresentationFormat>
  <Paragraphs>53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Universidad Pontificia Comillas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jlesteban</dc:creator>
  <cp:lastModifiedBy>jlesteban</cp:lastModifiedBy>
  <cp:revision>1</cp:revision>
  <dcterms:created xsi:type="dcterms:W3CDTF">2012-09-10T09:50:11Z</dcterms:created>
  <dcterms:modified xsi:type="dcterms:W3CDTF">2012-09-10T09:54:27Z</dcterms:modified>
</cp:coreProperties>
</file>